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59" r:id="rId6"/>
    <p:sldId id="262" r:id="rId7"/>
    <p:sldId id="264" r:id="rId8"/>
    <p:sldId id="265" r:id="rId9"/>
    <p:sldId id="267" r:id="rId10"/>
    <p:sldId id="274" r:id="rId11"/>
    <p:sldId id="268" r:id="rId12"/>
    <p:sldId id="270" r:id="rId13"/>
    <p:sldId id="275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92" r:id="rId22"/>
    <p:sldId id="287" r:id="rId23"/>
    <p:sldId id="288" r:id="rId24"/>
    <p:sldId id="289" r:id="rId25"/>
    <p:sldId id="298" r:id="rId26"/>
    <p:sldId id="299" r:id="rId27"/>
    <p:sldId id="291" r:id="rId28"/>
    <p:sldId id="293" r:id="rId29"/>
    <p:sldId id="294" r:id="rId30"/>
    <p:sldId id="295" r:id="rId31"/>
    <p:sldId id="296" r:id="rId32"/>
    <p:sldId id="297" r:id="rId33"/>
    <p:sldId id="290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F92A3A-9FF6-4AAA-9CF0-D018E6F4FE29}" type="datetimeFigureOut">
              <a:rPr lang="pl-PL" smtClean="0"/>
              <a:pPr/>
              <a:t>22.05.2020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C1053E-451D-413B-BE7E-A8042B893B1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21429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dirty="0"/>
              <a:t>Centralne zaburzenia przetwarzania słuchowego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Znalezione obrazy dla zapytania ucho"/>
          <p:cNvPicPr/>
          <p:nvPr/>
        </p:nvPicPr>
        <p:blipFill>
          <a:blip r:embed="rId2"/>
          <a:srcRect l="17609" r="17826"/>
          <a:stretch>
            <a:fillRect/>
          </a:stretch>
        </p:blipFill>
        <p:spPr bwMode="auto">
          <a:xfrm>
            <a:off x="1928794" y="1785926"/>
            <a:ext cx="5286412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28794" y="4647348"/>
            <a:ext cx="5286412" cy="9106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03"/>
              </a:avLst>
            </a:prstTxWarp>
          </a:bodyPr>
          <a:lstStyle/>
          <a:p>
            <a:pPr algn="ctr" rtl="0"/>
            <a:r>
              <a:rPr lang="pl-PL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Przygotowała: </a:t>
            </a:r>
            <a:r>
              <a:rPr lang="pl-PL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Ela Giemza</a:t>
            </a:r>
            <a:endParaRPr lang="pl-PL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Kiedy CAPD?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1. Lokalizacja i lateralizacja dźwięku.</a:t>
            </a:r>
          </a:p>
          <a:p>
            <a:r>
              <a:rPr lang="pl-PL" sz="2000" b="1" dirty="0"/>
              <a:t>2. Różnicowanie dźwięku.</a:t>
            </a:r>
          </a:p>
          <a:p>
            <a:r>
              <a:rPr lang="pl-PL" sz="2000" b="1" dirty="0"/>
              <a:t>3. Rozpoznanie wzorców dźwiękowych.</a:t>
            </a:r>
          </a:p>
          <a:p>
            <a:r>
              <a:rPr lang="pl-PL" sz="2000" b="1" dirty="0"/>
              <a:t>4. Analiza czasowa sygnału dźwiękowego, a w tym: percepcja kolejności dźwięków, rozdzielczość czasowa, integracja czasowa, maskowanie.</a:t>
            </a:r>
          </a:p>
          <a:p>
            <a:r>
              <a:rPr lang="pl-PL" sz="2000" b="1" dirty="0"/>
              <a:t>5. Percepcja sygnałów konkurujących.</a:t>
            </a:r>
          </a:p>
          <a:p>
            <a:r>
              <a:rPr lang="pl-PL" sz="2000" b="1" dirty="0"/>
              <a:t>6. Umiejętność rozumienia mowy zniekształconej.</a:t>
            </a:r>
          </a:p>
          <a:p>
            <a:r>
              <a:rPr lang="pl-PL" sz="2000" b="1" dirty="0"/>
              <a:t>7. Umiejętność rozumienia w obecności sygnału zagłuszającego.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Podtypy kliniczne APD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Zaburzenia uwagi słuchowej i rozumienia mowy w hałasie: problemy z pamięcią krótkotrwałą, ze skupieniem uwagi, impulsywność;</a:t>
            </a:r>
          </a:p>
          <a:p>
            <a:r>
              <a:rPr lang="pl-PL" dirty="0"/>
              <a:t>Zaburzenia fonologiczne i percepcji czasowych aspektów dźwięku: trudności w dekodowaniu dźwięków, problemy z zapamiętaniem i różnicowaniem cech akustycznych dźwięków 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Podtypy kliniczne APD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Zaburzenia integracji i wymiany informacji między półkulami: problemy z umiejętnościami wymagającymi koordynacji czynności lewej i prawej półkuli mózgu, błędy w zakresie lokalizacji i śledzenia dźwięków, trudności w rozumieniu ze słuchu, kłopoty ze zrozumieniem informacji zakodowanych w takich nośnikach semantycznych, jak akcent, melodia, intonacja, problemy z czynnościami wymagającymi  łączenia odbioru bodźców słuchowych, wzrokowych, ruchowych i tworzeniem komunikatów językowych.</a:t>
            </a:r>
          </a:p>
          <a:p>
            <a:r>
              <a:rPr lang="pl-PL" dirty="0"/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Kiedy można stwierdzić APD?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4- 5 lat</a:t>
            </a:r>
          </a:p>
          <a:p>
            <a:pPr>
              <a:buNone/>
            </a:pPr>
            <a:r>
              <a:rPr lang="pl-PL" b="1" dirty="0"/>
              <a:t>Można stwierdzić grupę ryzyka APD</a:t>
            </a:r>
          </a:p>
          <a:p>
            <a:pPr>
              <a:buNone/>
            </a:pPr>
            <a:endParaRPr lang="pl-PL" b="1" dirty="0"/>
          </a:p>
          <a:p>
            <a:r>
              <a:rPr lang="pl-PL" b="1" dirty="0"/>
              <a:t>6-7 lat</a:t>
            </a:r>
          </a:p>
          <a:p>
            <a:pPr>
              <a:buNone/>
            </a:pPr>
            <a:r>
              <a:rPr lang="pl-PL" b="1" dirty="0"/>
              <a:t>Można stwierdzić występowanie APD</a:t>
            </a:r>
          </a:p>
          <a:p>
            <a:pPr>
              <a:buNone/>
            </a:pPr>
            <a:endParaRPr lang="pl-PL" b="1" dirty="0"/>
          </a:p>
          <a:p>
            <a:r>
              <a:rPr lang="pl-PL" b="1" dirty="0"/>
              <a:t>8- 12 lat</a:t>
            </a:r>
          </a:p>
          <a:p>
            <a:pPr>
              <a:buNone/>
            </a:pPr>
            <a:r>
              <a:rPr lang="pl-PL" b="1" dirty="0"/>
              <a:t>Można stwierdzić APD wraz z jego podtypem klinicznym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Przyczyny 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>
            <a:normAutofit/>
          </a:bodyPr>
          <a:lstStyle/>
          <a:p>
            <a:r>
              <a:rPr lang="pl-PL" sz="3200" b="1" u="sng" dirty="0"/>
              <a:t>Rozwojowe</a:t>
            </a:r>
          </a:p>
          <a:p>
            <a:pPr>
              <a:buNone/>
            </a:pPr>
            <a:endParaRPr lang="pl-PL" sz="3200" b="1" u="sng" dirty="0"/>
          </a:p>
          <a:p>
            <a:pPr>
              <a:buNone/>
            </a:pPr>
            <a:r>
              <a:rPr lang="pl-PL" sz="3200" b="1" dirty="0"/>
              <a:t>Genetycznie uwarunkowane, brak czynników ryzyka</a:t>
            </a:r>
          </a:p>
          <a:p>
            <a:pPr>
              <a:buNone/>
            </a:pPr>
            <a:r>
              <a:rPr lang="pl-PL" sz="3200" b="1" dirty="0"/>
              <a:t>(dziedziczne wady w budowie lub funkcjonowaniu </a:t>
            </a:r>
            <a:r>
              <a:rPr lang="pl-PL" sz="3200" b="1" dirty="0" err="1"/>
              <a:t>oun</a:t>
            </a:r>
            <a:r>
              <a:rPr lang="pl-PL" sz="3200" b="1" dirty="0"/>
              <a:t>)</a:t>
            </a:r>
          </a:p>
          <a:p>
            <a:pPr>
              <a:buNone/>
            </a:pPr>
            <a:endParaRPr lang="pl-PL" sz="3200" dirty="0"/>
          </a:p>
          <a:p>
            <a:pPr>
              <a:lnSpc>
                <a:spcPct val="150000"/>
              </a:lnSpc>
              <a:buNone/>
            </a:pPr>
            <a:endParaRPr lang="pl-PL" sz="3200" b="1" dirty="0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Przyczyny 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FFFF00"/>
                </a:solidFill>
              </a:rPr>
              <a:t>Wtórne (do niedosłuchu)</a:t>
            </a:r>
          </a:p>
          <a:p>
            <a:pPr>
              <a:buNone/>
            </a:pPr>
            <a:r>
              <a:rPr lang="pl-PL" b="1" dirty="0">
                <a:solidFill>
                  <a:srgbClr val="FFFF00"/>
                </a:solidFill>
              </a:rPr>
              <a:t>Zaburzenia, niedokształcenia w pracy neuronów na skutek niedosłuchów występujących we wczesnym dzieciństwie nawet po ich ustąpieniu (przerost 3 migdałka z uciskiem na kanały słuchowe, alergie z wysiękiem i płynem w uszach, PWZUŚ)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Przyczyny APD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Wtórne</a:t>
            </a:r>
          </a:p>
          <a:p>
            <a:pPr>
              <a:buNone/>
            </a:pPr>
            <a:r>
              <a:rPr lang="pl-PL" dirty="0"/>
              <a:t>Na skutek złego wychowania słuchowego, niedostatecznej lub niewłaściwej stymulacji słuchowej</a:t>
            </a:r>
          </a:p>
          <a:p>
            <a:pPr>
              <a:buNone/>
            </a:pPr>
            <a:r>
              <a:rPr lang="pl-PL" dirty="0"/>
              <a:t>Szum informacyjny</a:t>
            </a:r>
          </a:p>
          <a:p>
            <a:pPr>
              <a:buNone/>
            </a:pPr>
            <a:r>
              <a:rPr lang="pl-PL" dirty="0"/>
              <a:t>Zaburzenia uwagi słuchowej</a:t>
            </a:r>
          </a:p>
          <a:p>
            <a:pPr>
              <a:buNone/>
            </a:pPr>
            <a:r>
              <a:rPr lang="pl-PL" dirty="0"/>
              <a:t>Ograniczenie czynności wymagających aktywnego słuchania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Przyczyny 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Nabyte</a:t>
            </a:r>
          </a:p>
          <a:p>
            <a:pPr>
              <a:buNone/>
            </a:pPr>
            <a:r>
              <a:rPr lang="pl-PL" dirty="0"/>
              <a:t>Mikro i makro - uszkodzenia OUN</a:t>
            </a:r>
          </a:p>
          <a:p>
            <a:pPr>
              <a:buNone/>
            </a:pPr>
            <a:r>
              <a:rPr lang="pl-PL" dirty="0"/>
              <a:t>Wcześniactwo</a:t>
            </a:r>
          </a:p>
          <a:p>
            <a:pPr>
              <a:buNone/>
            </a:pPr>
            <a:r>
              <a:rPr lang="pl-PL" dirty="0"/>
              <a:t>Niedotlenienia</a:t>
            </a:r>
          </a:p>
          <a:p>
            <a:pPr>
              <a:buNone/>
            </a:pPr>
            <a:r>
              <a:rPr lang="pl-PL" dirty="0"/>
              <a:t>Wylewy do OUN</a:t>
            </a:r>
          </a:p>
          <a:p>
            <a:pPr>
              <a:buNone/>
            </a:pPr>
            <a:r>
              <a:rPr lang="pl-PL" dirty="0"/>
              <a:t>Wysoki poziom bilirubiny</a:t>
            </a:r>
          </a:p>
          <a:p>
            <a:pPr>
              <a:buNone/>
            </a:pPr>
            <a:r>
              <a:rPr lang="pl-PL" dirty="0"/>
              <a:t>Leki</a:t>
            </a:r>
          </a:p>
          <a:p>
            <a:pPr>
              <a:buNone/>
            </a:pPr>
            <a:r>
              <a:rPr lang="pl-PL" dirty="0"/>
              <a:t>Urazy, guzy, </a:t>
            </a:r>
            <a:r>
              <a:rPr lang="pl-PL" dirty="0" err="1"/>
              <a:t>neurodegradacje</a:t>
            </a:r>
            <a:r>
              <a:rPr lang="pl-PL" dirty="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Współzależności między procesami niezbędnymi do rozumienia mowy</a:t>
            </a:r>
          </a:p>
        </p:txBody>
      </p:sp>
      <p:pic>
        <p:nvPicPr>
          <p:cNvPr id="5" name="Symbol zastępczy zawartości 4" descr="https://www.apd-medical.pl/files/(wl2YhKjUcGJc65tVnmyd11htirKSXs2EXptrbYqyk17XhF6lWGJDs8pdl4WgpW5sQ-PQj8V4l9udVFz1)/userfiles/public/kol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71490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Zakres trudności u dzieci z APD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u="sng" dirty="0"/>
              <a:t>Zachowanie</a:t>
            </a:r>
            <a:r>
              <a:rPr lang="pl-PL" dirty="0"/>
              <a:t>: </a:t>
            </a:r>
            <a:r>
              <a:rPr lang="pl-PL" sz="2600" dirty="0"/>
              <a:t>trudności z rozumieniem mowy w hałasie, mylenie podobnie brzmiących wyrazów,</a:t>
            </a:r>
          </a:p>
          <a:p>
            <a:r>
              <a:rPr lang="pl-PL" sz="2600" dirty="0"/>
              <a:t>Kłopoty z przyswojeniem dłuższej wypowiedzi (dziecko nie wie o co chodzi?)</a:t>
            </a:r>
          </a:p>
          <a:p>
            <a:r>
              <a:rPr lang="pl-PL" sz="2600" dirty="0"/>
              <a:t>Wrażliwość na głośne dźwięki</a:t>
            </a:r>
          </a:p>
          <a:p>
            <a:r>
              <a:rPr lang="pl-PL" sz="2600" dirty="0"/>
              <a:t>Problemy z określeniem kierunku, z którego dobiega dźwięk</a:t>
            </a:r>
          </a:p>
          <a:p>
            <a:r>
              <a:rPr lang="pl-PL" sz="2600" dirty="0"/>
              <a:t>Problemy z utrzymaniem uwagi na zadaniach,</a:t>
            </a:r>
          </a:p>
          <a:p>
            <a:r>
              <a:rPr lang="pl-PL" sz="2600" dirty="0"/>
              <a:t>Trudności z wykonywaniem kilkuetapowych poleceń, zwłaszcza podanych jako jeden komunikat.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solidFill>
                <a:srgbClr val="FFFF00"/>
              </a:solidFill>
            </a:endParaRPr>
          </a:p>
          <a:p>
            <a:pPr algn="ctr"/>
            <a:r>
              <a:rPr lang="pl-PL" sz="3600" b="1" dirty="0">
                <a:solidFill>
                  <a:srgbClr val="FFFF00"/>
                </a:solidFill>
              </a:rPr>
              <a:t>Central </a:t>
            </a:r>
            <a:r>
              <a:rPr lang="pl-PL" sz="3600" b="1" dirty="0" err="1">
                <a:solidFill>
                  <a:srgbClr val="FFFF00"/>
                </a:solidFill>
              </a:rPr>
              <a:t>Auditory</a:t>
            </a:r>
            <a:r>
              <a:rPr lang="pl-PL" sz="3600" b="1" dirty="0">
                <a:solidFill>
                  <a:srgbClr val="FFFF00"/>
                </a:solidFill>
              </a:rPr>
              <a:t> </a:t>
            </a:r>
            <a:r>
              <a:rPr lang="pl-PL" sz="3600" b="1" dirty="0" err="1">
                <a:solidFill>
                  <a:srgbClr val="FFFF00"/>
                </a:solidFill>
              </a:rPr>
              <a:t>Processing</a:t>
            </a:r>
            <a:r>
              <a:rPr lang="pl-PL" sz="3600" b="1" dirty="0">
                <a:solidFill>
                  <a:srgbClr val="FFFF00"/>
                </a:solidFill>
              </a:rPr>
              <a:t> </a:t>
            </a:r>
            <a:r>
              <a:rPr lang="pl-PL" sz="3600" b="1" dirty="0" err="1">
                <a:solidFill>
                  <a:srgbClr val="FFFF00"/>
                </a:solidFill>
              </a:rPr>
              <a:t>Disorders</a:t>
            </a:r>
            <a:endParaRPr lang="pl-PL" sz="3600" b="1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pl-PL" sz="3600" b="1" dirty="0">
                <a:solidFill>
                  <a:srgbClr val="FFFF00"/>
                </a:solidFill>
              </a:rPr>
              <a:t>czyli</a:t>
            </a:r>
          </a:p>
          <a:p>
            <a:pPr algn="ctr">
              <a:buNone/>
            </a:pPr>
            <a:r>
              <a:rPr lang="pl-PL" sz="3600" b="1" dirty="0" err="1">
                <a:solidFill>
                  <a:srgbClr val="FFFF00"/>
                </a:solidFill>
              </a:rPr>
              <a:t>Centaralne</a:t>
            </a:r>
            <a:r>
              <a:rPr lang="pl-PL" sz="3600" b="1" dirty="0">
                <a:solidFill>
                  <a:srgbClr val="FFFF00"/>
                </a:solidFill>
              </a:rPr>
              <a:t> Zaburzenia Przetwarzania Słuchowego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Zakres trudności dzieci z 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u="sng" dirty="0"/>
              <a:t>Edukacja: </a:t>
            </a:r>
            <a:r>
              <a:rPr lang="pl-PL" sz="2400" dirty="0"/>
              <a:t>trudności z rozumieniem mowy, z rozumieniem związków logicznych, przyczynowo – skutkowych, czasowych, pojęć abstrakcyjnych,</a:t>
            </a:r>
          </a:p>
          <a:p>
            <a:r>
              <a:rPr lang="pl-PL" sz="2400" dirty="0"/>
              <a:t>Zaburzenia słuchu fonematycznego, deficyt fonologiczny,</a:t>
            </a:r>
          </a:p>
          <a:p>
            <a:r>
              <a:rPr lang="pl-PL" sz="2400" dirty="0"/>
              <a:t>Problemy z pamięcią krótkotrwałą</a:t>
            </a:r>
          </a:p>
          <a:p>
            <a:r>
              <a:rPr lang="pl-PL" sz="2400" dirty="0"/>
              <a:t>Problemy z czynnościami angażującymi słuch i inny analizator, np. jednoczesne pisanie i słuchanie, taniec.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Diagnostyka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Badania słuchu</a:t>
            </a:r>
          </a:p>
          <a:p>
            <a:r>
              <a:rPr lang="pl-PL" dirty="0"/>
              <a:t>Testy behawioralne (rozumienie mowy w szumie, rozumienie mowy skompresowanej, mowa spondejowa, testy </a:t>
            </a:r>
            <a:r>
              <a:rPr lang="pl-PL" dirty="0" err="1"/>
              <a:t>dychotyczne</a:t>
            </a:r>
            <a:r>
              <a:rPr lang="pl-PL" dirty="0"/>
              <a:t>, test DPT, FPT, GDT</a:t>
            </a:r>
          </a:p>
          <a:p>
            <a:r>
              <a:rPr lang="pl-PL" dirty="0"/>
              <a:t>Badania dodatkowe: inteligencji, zaburzeń zachowania, pomiary elektrofizjologiczne)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Trening wyższych funkcji słuchowych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Metody i treningi słuchowe za granicą:</a:t>
            </a:r>
          </a:p>
          <a:p>
            <a:r>
              <a:rPr lang="pl-PL" b="1" dirty="0" err="1"/>
              <a:t>LiSN</a:t>
            </a:r>
            <a:r>
              <a:rPr lang="pl-PL" dirty="0"/>
              <a:t> </a:t>
            </a:r>
            <a:r>
              <a:rPr lang="pl-PL" b="1" dirty="0"/>
              <a:t>&amp; </a:t>
            </a:r>
            <a:r>
              <a:rPr lang="pl-PL" b="1" dirty="0" err="1"/>
              <a:t>Learn</a:t>
            </a:r>
            <a:endParaRPr lang="pl-PL" b="1" dirty="0"/>
          </a:p>
          <a:p>
            <a:r>
              <a:rPr lang="pl-PL" b="1" dirty="0"/>
              <a:t>Fast for Word</a:t>
            </a:r>
          </a:p>
          <a:p>
            <a:r>
              <a:rPr lang="pl-PL" b="1" dirty="0" err="1"/>
              <a:t>Earobies</a:t>
            </a:r>
            <a:endParaRPr lang="pl-PL" b="1" dirty="0"/>
          </a:p>
          <a:p>
            <a:r>
              <a:rPr lang="pl-PL" b="1" dirty="0"/>
              <a:t>Metoda </a:t>
            </a:r>
            <a:r>
              <a:rPr lang="pl-PL" b="1" dirty="0" err="1"/>
              <a:t>Samonas</a:t>
            </a:r>
            <a:endParaRPr lang="pl-PL" b="1" dirty="0"/>
          </a:p>
          <a:p>
            <a:r>
              <a:rPr lang="pl-PL" b="1" dirty="0"/>
              <a:t>Metoda ALT </a:t>
            </a:r>
            <a:r>
              <a:rPr lang="pl-PL" b="1" dirty="0" err="1"/>
              <a:t>Berarda</a:t>
            </a:r>
            <a:endParaRPr lang="pl-PL" b="1" dirty="0"/>
          </a:p>
          <a:p>
            <a:r>
              <a:rPr lang="pl-PL" b="1" dirty="0"/>
              <a:t>Interaktywny Metronom</a:t>
            </a:r>
          </a:p>
          <a:p>
            <a:r>
              <a:rPr lang="pl-PL" b="1" dirty="0" err="1"/>
              <a:t>Listening</a:t>
            </a:r>
            <a:r>
              <a:rPr lang="pl-PL" b="1" dirty="0"/>
              <a:t> Fitness</a:t>
            </a:r>
          </a:p>
          <a:p>
            <a:endParaRPr lang="pl-PL" dirty="0"/>
          </a:p>
        </p:txBody>
      </p:sp>
      <p:pic>
        <p:nvPicPr>
          <p:cNvPr id="4" name="Obraz 3" descr="https://www.biomed.org.pl/materialy/_upload/WiRNEWSLET/MWwTerapiiLogopedycznej/Fotolia_94413486_X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071810"/>
            <a:ext cx="1571636" cy="17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Trening wyższych funkcji słuchowych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/>
              <a:t>Metody i treningi stosowane w Polsce:</a:t>
            </a:r>
          </a:p>
          <a:p>
            <a:r>
              <a:rPr lang="pl-PL" b="1" dirty="0" err="1"/>
              <a:t>Tomatiss</a:t>
            </a:r>
            <a:endParaRPr lang="pl-PL" b="1" dirty="0"/>
          </a:p>
          <a:p>
            <a:r>
              <a:rPr lang="pl-PL" b="1" dirty="0" err="1"/>
              <a:t>Johansen</a:t>
            </a:r>
            <a:endParaRPr lang="pl-PL" b="1" dirty="0"/>
          </a:p>
          <a:p>
            <a:r>
              <a:rPr lang="pl-PL" b="1" dirty="0" err="1"/>
              <a:t>Warnke</a:t>
            </a:r>
            <a:endParaRPr lang="pl-PL" b="1" dirty="0"/>
          </a:p>
          <a:p>
            <a:r>
              <a:rPr lang="pl-PL" b="1" dirty="0" err="1"/>
              <a:t>Neuroflow</a:t>
            </a:r>
            <a:r>
              <a:rPr lang="pl-PL" b="1" dirty="0"/>
              <a:t> ATS </a:t>
            </a:r>
            <a:r>
              <a:rPr lang="pl-PL" sz="1800" b="1" dirty="0"/>
              <a:t>(interaktywny trening prowadzony on- </a:t>
            </a:r>
            <a:r>
              <a:rPr lang="pl-PL" sz="1800" b="1" dirty="0" err="1"/>
              <a:t>line</a:t>
            </a:r>
            <a:r>
              <a:rPr lang="pl-PL" sz="1800" b="1" dirty="0"/>
              <a:t>)</a:t>
            </a:r>
            <a:endParaRPr lang="pl-PL" b="1" dirty="0"/>
          </a:p>
          <a:p>
            <a:r>
              <a:rPr lang="pl-PL" b="1" dirty="0"/>
              <a:t>Dr </a:t>
            </a:r>
            <a:r>
              <a:rPr lang="pl-PL" b="1" dirty="0" err="1"/>
              <a:t>Neuronowski</a:t>
            </a:r>
            <a:r>
              <a:rPr lang="pl-PL" b="1" dirty="0"/>
              <a:t> (prof. E. Szeląg)</a:t>
            </a:r>
          </a:p>
          <a:p>
            <a:r>
              <a:rPr lang="pl-PL" b="1" dirty="0" err="1"/>
              <a:t>Auricula</a:t>
            </a:r>
            <a:r>
              <a:rPr lang="pl-PL" b="1" dirty="0"/>
              <a:t> (Nowy Sącz)</a:t>
            </a:r>
          </a:p>
          <a:p>
            <a:r>
              <a:rPr lang="pl-PL" b="1" dirty="0"/>
              <a:t>Program 60 kroków dr K. Bieńkowskiej.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Treningi zajęciowe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Ćwiczenia słuchowe stosowane przez terapeutów zajęciowych podczas zajęć kompensacyjnych</a:t>
            </a:r>
          </a:p>
          <a:p>
            <a:r>
              <a:rPr lang="pl-PL" dirty="0"/>
              <a:t>Program „Dziecko w równowadze”  R. Borowieckiej</a:t>
            </a:r>
          </a:p>
          <a:p>
            <a:r>
              <a:rPr lang="pl-PL" dirty="0"/>
              <a:t>System FM</a:t>
            </a:r>
          </a:p>
          <a:p>
            <a:r>
              <a:rPr lang="pl-PL" dirty="0" err="1"/>
              <a:t>RogerFocus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Znaczenie treningu słuchu </a:t>
            </a:r>
            <a:br>
              <a:rPr lang="pl-PL" b="1" dirty="0"/>
            </a:br>
            <a:r>
              <a:rPr lang="pl-PL" b="1" dirty="0"/>
              <a:t>w terapii logopedycznej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Terapia może odbywać się w domu dziecka pod kontrolą rodzica lub w gabinecie terapeuty.</a:t>
            </a:r>
          </a:p>
          <a:p>
            <a:r>
              <a:rPr lang="pl-PL" dirty="0"/>
              <a:t>Program jest dostosowany do każdego z podtypów klinicznych CAPD i do wieku dziecka, od przedszkolnego do młodzieży.</a:t>
            </a:r>
          </a:p>
          <a:p>
            <a:r>
              <a:rPr lang="pl-PL" dirty="0"/>
              <a:t>Diagnoza w oparciu o baterię testów od 4 roku.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Ogólne zasady postępowania z dzieckiem z APD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pPr marL="521208" indent="-457200">
              <a:buAutoNum type="arabicPeriod"/>
            </a:pPr>
            <a:r>
              <a:rPr lang="pl-PL" sz="1800" dirty="0"/>
              <a:t>Miejsce w sali blisko centrum wydarzeń, nie w sąsiedztwie dodatkowych hałasów; do pracy – najbardziej spokojny kącik w Sali.</a:t>
            </a:r>
          </a:p>
          <a:p>
            <a:pPr marL="521208" indent="-457200">
              <a:buAutoNum type="arabicPeriod"/>
            </a:pPr>
            <a:r>
              <a:rPr lang="pl-PL" sz="1800" dirty="0"/>
              <a:t>Korzystać z </a:t>
            </a:r>
            <a:r>
              <a:rPr lang="pl-PL" sz="1800" dirty="0" err="1"/>
              <a:t>multisensorycznych</a:t>
            </a:r>
            <a:r>
              <a:rPr lang="pl-PL" sz="1800" dirty="0"/>
              <a:t> kanałów przekazywania informacji, często uzupełniać treści słuchowe bodźcami wizualnymi, gestami.</a:t>
            </a:r>
          </a:p>
          <a:p>
            <a:pPr marL="521208" indent="-457200">
              <a:buAutoNum type="arabicPeriod"/>
            </a:pPr>
            <a:r>
              <a:rPr lang="pl-PL" sz="1800" dirty="0"/>
              <a:t>Często kontrolować stopień wykonania przez dziecko zadania. Pomagać w razie potrzeby.</a:t>
            </a:r>
          </a:p>
          <a:p>
            <a:pPr marL="521208" indent="-457200">
              <a:buAutoNum type="arabicPeriod"/>
            </a:pPr>
            <a:r>
              <a:rPr lang="pl-PL" sz="1800" dirty="0"/>
              <a:t>Gdy zwracamy się do dziecka, to nigdy nie stoimy tyłem lub bokiem. Różnicujemy ton głosu i dynamikę wypowiedzi. Wydajemy konkretne, bezpośrednie polecenia. Sprawdzamy, czy dziecko zrozumiało polecenie.</a:t>
            </a:r>
          </a:p>
          <a:p>
            <a:pPr marL="521208" indent="-457200">
              <a:buAutoNum type="arabicPeriod"/>
            </a:pPr>
            <a:r>
              <a:rPr lang="pl-PL" sz="1800" dirty="0"/>
              <a:t> Dajemy więcej czasu na wykonanie zadania.</a:t>
            </a:r>
          </a:p>
          <a:p>
            <a:pPr marL="521208" indent="-457200">
              <a:buAutoNum type="arabicPeriod"/>
            </a:pPr>
            <a:r>
              <a:rPr lang="pl-PL" sz="1800" dirty="0"/>
              <a:t>Zachęcamy dziecko do wizualizacji poleceń, materiału. Pozwalamy dziecku powtarzać cicho, pod nosem.</a:t>
            </a:r>
          </a:p>
          <a:p>
            <a:pPr marL="521208" indent="-457200">
              <a:buAutoNum type="arabicPeriod"/>
            </a:pPr>
            <a:r>
              <a:rPr lang="pl-PL" sz="1800" dirty="0"/>
              <a:t>Dostosowujemy pomieszczenia: ograniczamy pogłos materiałami wyciszającymi. Mikrofon dla nauczyciela </a:t>
            </a:r>
            <a:r>
              <a:rPr lang="pl-PL" sz="1800"/>
              <a:t>lub systemy FM.</a:t>
            </a:r>
            <a:endParaRPr lang="pl-PL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Trening słuchu - literatura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„Trening słuchu – ćwiczenia rozwijające percepcję słuchową u dzieci: Joanna </a:t>
            </a:r>
            <a:r>
              <a:rPr lang="pl-PL" sz="2000" dirty="0" err="1"/>
              <a:t>Graban</a:t>
            </a:r>
            <a:r>
              <a:rPr lang="pl-PL" sz="2000" dirty="0"/>
              <a:t>, Romana Sprawka</a:t>
            </a:r>
          </a:p>
          <a:p>
            <a:r>
              <a:rPr lang="pl-PL" sz="2000" dirty="0"/>
              <a:t>„Chodzą słuchy czyli ćwiczenia usprawniające percepcję słuchową dla uczniów klas IV- VI szkoły podstawowej oraz uczniów gimnazjum”  Anna </a:t>
            </a:r>
            <a:r>
              <a:rPr lang="pl-PL" sz="2000" dirty="0" err="1"/>
              <a:t>Tońska</a:t>
            </a:r>
            <a:r>
              <a:rPr lang="pl-PL" sz="2000" dirty="0"/>
              <a:t> – </a:t>
            </a:r>
            <a:r>
              <a:rPr lang="pl-PL" sz="2000" dirty="0" err="1"/>
              <a:t>Szyfelbein</a:t>
            </a:r>
            <a:endParaRPr lang="pl-PL" sz="2000" dirty="0"/>
          </a:p>
          <a:p>
            <a:r>
              <a:rPr lang="pl-PL" sz="2000" dirty="0"/>
              <a:t>„Dyslektyczne ucho” (książka + zeszyt ćwiczeń) Elżbieta Szymankiewicz</a:t>
            </a:r>
          </a:p>
          <a:p>
            <a:r>
              <a:rPr lang="pl-PL" sz="2000" dirty="0"/>
              <a:t>„Słucham i uczę się. Wyrażenia dźwiękonaśladowcze” Jagoda Cieszyńska</a:t>
            </a:r>
          </a:p>
          <a:p>
            <a:r>
              <a:rPr lang="pl-PL" sz="2000" dirty="0"/>
              <a:t>„Słucham i uczę się mówić  - samogłoski” Jagoda Cieszyńska</a:t>
            </a:r>
          </a:p>
          <a:p>
            <a:r>
              <a:rPr lang="pl-PL" sz="2000" dirty="0"/>
              <a:t>„Tańce malucha do brykania i skakania”  </a:t>
            </a:r>
            <a:r>
              <a:rPr lang="pl-PL" sz="2000" dirty="0" err="1"/>
              <a:t>Soliton</a:t>
            </a:r>
            <a:endParaRPr lang="pl-PL" sz="2000" dirty="0"/>
          </a:p>
          <a:p>
            <a:r>
              <a:rPr lang="pl-PL" sz="2000" dirty="0"/>
              <a:t>„Już nigdy nie słuchać”  Ryszard </a:t>
            </a:r>
            <a:r>
              <a:rPr lang="pl-PL" sz="2000" dirty="0" err="1"/>
              <a:t>Ćwirlej</a:t>
            </a:r>
            <a:endParaRPr lang="pl-PL" sz="2000" dirty="0"/>
          </a:p>
          <a:p>
            <a:r>
              <a:rPr lang="pl-PL" sz="2000" dirty="0"/>
              <a:t>„Słucham i uczę się mówić. ” seria  kilku książek</a:t>
            </a: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Ćwiczenia i zabawy słuchowe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Lokalizacja i lateralizacja dźwięków: </a:t>
            </a:r>
          </a:p>
          <a:p>
            <a:pPr marL="521208" indent="-457200">
              <a:buAutoNum type="arabicPeriod"/>
            </a:pPr>
            <a:r>
              <a:rPr lang="pl-PL" sz="2400" dirty="0"/>
              <a:t>Dziecko stoi w środku koła, ma zasłonięte oczy, drugie dziecko chodzi wkoło niego i z różnych pozycji wymawia umówione słowo. Dziecko z zakrytymi oczami ma wskazać ręką kierunek, z którego dobiegał dźwięk. W wersji trudniejszej można mówić cicho lub szeptem.</a:t>
            </a:r>
          </a:p>
          <a:p>
            <a:pPr marL="521208" indent="-457200">
              <a:buAutoNum type="arabicPeriod"/>
            </a:pPr>
            <a:r>
              <a:rPr lang="pl-PL" sz="2400" dirty="0"/>
              <a:t>To samo ćwiczenie w wersji trudniejszej- dodajemy </a:t>
            </a:r>
            <a:r>
              <a:rPr lang="pl-PL" sz="2400" dirty="0" err="1"/>
              <a:t>dystraktor</a:t>
            </a:r>
            <a:r>
              <a:rPr lang="pl-PL" sz="2400" dirty="0"/>
              <a:t>, np. stukanie w tamburyn.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b="1" dirty="0"/>
              <a:t>Ćwiczenia i zabawy słuchowe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Spostrzeganie zmian długości i częstotliwości dźwięków:</a:t>
            </a:r>
          </a:p>
          <a:p>
            <a:pPr marL="521208" indent="-457200">
              <a:buAutoNum type="arabicPeriod"/>
            </a:pPr>
            <a:r>
              <a:rPr lang="pl-PL" sz="2400" dirty="0"/>
              <a:t>Podajemy wzór długiego i krótkiego dźwięku, zaznajamiamy dzieci ze wzorem. Potem dzieci samodzielnie określają prezentowane dźwięki. Można wprowadzić sekwencje 3 dźwięków.</a:t>
            </a:r>
          </a:p>
          <a:p>
            <a:pPr marL="521208" indent="-457200">
              <a:buAutoNum type="arabicPeriod"/>
            </a:pPr>
            <a:r>
              <a:rPr lang="pl-PL" sz="2400" dirty="0"/>
              <a:t>Tak samo pracujemy na dźwiękach: wysoki/ niski.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CAPD - definicja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Są to zaburzenia pracy zmysłu słuchu (a nie narządu słuchu: ucha), czyli tego, co dzieje się, kiedy mózg rozpoznaje i identyfikuje usłyszane dźwięki.</a:t>
            </a:r>
          </a:p>
          <a:p>
            <a:r>
              <a:rPr lang="pl-PL" sz="3200" b="1" dirty="0"/>
              <a:t>Jest to zaburzenie wyższych pięter na poziomie Centralnego Układu Nerwowego. </a:t>
            </a:r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/>
              <a:t>Ćwiczenia i zabawy słuchowe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b="1" dirty="0"/>
              <a:t>Uwaga słuchowa i pamięć słuchowa krótkotrwała:</a:t>
            </a:r>
          </a:p>
          <a:p>
            <a:pPr marL="521208" indent="-457200">
              <a:buAutoNum type="arabicPeriod"/>
            </a:pPr>
            <a:r>
              <a:rPr lang="pl-PL" sz="2400" dirty="0"/>
              <a:t>Wsłuchiwanie się w ciszę. Co słychać, jak jest cicho? Dzieci leżą i nasłuchują dźwięków z pomieszczenia, zza okna, potem opowiadają, co udało im się usłyszeć.</a:t>
            </a:r>
          </a:p>
          <a:p>
            <a:pPr marL="521208" indent="-457200">
              <a:buAutoNum type="arabicPeriod"/>
            </a:pPr>
            <a:r>
              <a:rPr lang="pl-PL" sz="2400" dirty="0"/>
              <a:t>Ukrywamy przedmioty wydające dźwięk za kocem. Dzieci identyfikują przedmioty po wydawanym odgłosie.</a:t>
            </a:r>
          </a:p>
          <a:p>
            <a:pPr marL="521208" indent="-457200">
              <a:buAutoNum type="arabicPeriod"/>
            </a:pPr>
            <a:r>
              <a:rPr lang="pl-PL" sz="2400" dirty="0"/>
              <a:t>Dzieci słuchają zdań, w których są wymieniane różne przedmioty, zwierzęta. Spośród obrazków rozłożonych na dywanie muszą wybrać te, o których była mowa w zdaniu.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/>
              <a:t>Ćwiczenia i zabawy słuchowe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Ćwiczenia mowy utrudnionej:</a:t>
            </a:r>
          </a:p>
          <a:p>
            <a:pPr>
              <a:buNone/>
            </a:pPr>
            <a:r>
              <a:rPr lang="pl-PL" sz="2800" dirty="0"/>
              <a:t>1. Mówimy wyrazy zniekształcając mowę (np. szybko i piskliwie) – dzieci mają powtórzyć usłyszane słowo.</a:t>
            </a:r>
          </a:p>
          <a:p>
            <a:pPr>
              <a:buNone/>
            </a:pPr>
            <a:r>
              <a:rPr lang="pl-PL" sz="2800" dirty="0"/>
              <a:t>2. Mówimy wyrazy, wyrażenia, zdania, zagadki na tle jakiegoś hałasu zakłócającego, ale niezbyt głośnego. Dzieci mają powtórzyć, co usłyszały.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/>
              <a:t>Ćwiczenia i zabawy słuchowe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Ćwiczenia na integrację półkul słuchowo – wzrokowo – ruchową</a:t>
            </a:r>
          </a:p>
          <a:p>
            <a:pPr marL="521208" indent="-457200">
              <a:buAutoNum type="arabicPeriod"/>
            </a:pPr>
            <a:r>
              <a:rPr lang="pl-PL" sz="2800" dirty="0"/>
              <a:t>Dzieci wykonują określony ruch tylko na polecenie.</a:t>
            </a:r>
          </a:p>
          <a:p>
            <a:pPr marL="521208" indent="-457200">
              <a:buAutoNum type="arabicPeriod"/>
            </a:pPr>
            <a:r>
              <a:rPr lang="pl-PL" sz="2800" dirty="0"/>
              <a:t>Malowanie, rysowanie na polecenie.</a:t>
            </a:r>
          </a:p>
          <a:p>
            <a:pPr marL="521208" indent="-457200">
              <a:buAutoNum type="arabicPeriod"/>
            </a:pPr>
            <a:r>
              <a:rPr lang="pl-PL" sz="2800" dirty="0"/>
              <a:t>Taniec, zabawy rytmiczne z tekstem, muzyką.</a:t>
            </a:r>
          </a:p>
          <a:p>
            <a:pPr marL="521208" indent="-457200">
              <a:buAutoNum type="arabicPeriod"/>
            </a:pPr>
            <a:r>
              <a:rPr lang="pl-PL" sz="2800" dirty="0"/>
              <a:t>Odwzorowanie struktur rytmicznych.</a:t>
            </a:r>
          </a:p>
          <a:p>
            <a:pPr marL="521208" indent="-457200">
              <a:buNone/>
            </a:pPr>
            <a:r>
              <a:rPr lang="pl-PL" sz="2800" dirty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Bieńkowska K. „Program 60 kroków do oceny i terapii dzieci z wadą słuchu”     </a:t>
            </a:r>
          </a:p>
          <a:p>
            <a:pPr>
              <a:buNone/>
            </a:pP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Bogdanowicz M., Psychologia kliniczna dziecka w wieku przedszkolnym, </a:t>
            </a:r>
            <a:r>
              <a:rPr lang="pl-PL" sz="2900" b="1" dirty="0" err="1">
                <a:latin typeface="Times New Roman" pitchFamily="18" charset="0"/>
                <a:cs typeface="Times New Roman" pitchFamily="18" charset="0"/>
              </a:rPr>
              <a:t>WSiP</a:t>
            </a: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, Warszawa 1985.</a:t>
            </a:r>
            <a:br>
              <a:rPr lang="pl-PL" sz="29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Kochanowska E., Zaburzenia percepcji słuchowej u dzieci w młodszym wieku szkolnym - podstawy diagnozy i terapii pedagogicznej. W: Forum Logopedyczne nr 16/2009.</a:t>
            </a:r>
            <a:br>
              <a:rPr lang="pl-PL" sz="29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900" b="1" dirty="0" err="1">
                <a:latin typeface="Times New Roman" pitchFamily="18" charset="0"/>
                <a:cs typeface="Times New Roman" pitchFamily="18" charset="0"/>
              </a:rPr>
              <a:t>Senderski</a:t>
            </a: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 A., Rozpoznawanie i postępowanie w zaburzeniach przetwarzania słuchowego u dzieci. W: Otorynolaryngologia 2014, 13(2): 77-81.</a:t>
            </a:r>
            <a:br>
              <a:rPr lang="pl-PL" sz="29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Kurkowski Z., </a:t>
            </a:r>
            <a:r>
              <a:rPr lang="pl-PL" sz="2900" b="1" dirty="0" err="1">
                <a:latin typeface="Times New Roman" pitchFamily="18" charset="0"/>
                <a:cs typeface="Times New Roman" pitchFamily="18" charset="0"/>
              </a:rPr>
              <a:t>Audiogenne</a:t>
            </a: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 uwarunkowania zaburzeń mowy. W: </a:t>
            </a:r>
            <a:r>
              <a:rPr lang="pl-PL" sz="2900" b="1" dirty="0" err="1">
                <a:latin typeface="Times New Roman" pitchFamily="18" charset="0"/>
                <a:cs typeface="Times New Roman" pitchFamily="18" charset="0"/>
              </a:rPr>
              <a:t>Audiofonologia</a:t>
            </a: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, T X, 1997 r.</a:t>
            </a:r>
            <a:br>
              <a:rPr lang="pl-PL" sz="29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Skoczylas A., Cieśla K.,  Kurkowski Z.K., Czajka N., Skarżyński H., Diagnoza i terapia osób z centralnymi zaburzeniami przetwarzania słuchowego w Polsce. W: Nowa </a:t>
            </a:r>
            <a:r>
              <a:rPr lang="pl-PL" sz="2900" b="1" dirty="0" err="1">
                <a:latin typeface="Times New Roman" pitchFamily="18" charset="0"/>
                <a:cs typeface="Times New Roman" pitchFamily="18" charset="0"/>
              </a:rPr>
              <a:t>Audiofonologia</a:t>
            </a:r>
            <a:r>
              <a:rPr lang="pl-PL" sz="2900" b="1" dirty="0">
                <a:latin typeface="Times New Roman" pitchFamily="18" charset="0"/>
                <a:cs typeface="Times New Roman" pitchFamily="18" charset="0"/>
              </a:rPr>
              <a:t> 1(3), 2012: 51-55. http://encyklopedialogopedii.pl/tiki-read_article.php?articleId=46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słuchowy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Obwodowy – to ucho zewnętrzne, środkowe i wewnętrzne, które służy do wyłapania i przekazania fal dźwiękowych.</a:t>
            </a:r>
          </a:p>
          <a:p>
            <a:endParaRPr lang="pl-PL" dirty="0"/>
          </a:p>
        </p:txBody>
      </p:sp>
      <p:pic>
        <p:nvPicPr>
          <p:cNvPr id="6" name="Obraz 5" descr="Podobny obraz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00438"/>
            <a:ext cx="392909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słuchowy ośrodkowy (centralny)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 Zaczyna się od jądra ślimaka (pień mózgu), obejmuje ośrodki podkorowe (móżdżek), korowe w obu półkulach mózgowych i spoidło wielkie mózgu.</a:t>
            </a:r>
          </a:p>
          <a:p>
            <a:pPr algn="just">
              <a:buNone/>
            </a:pPr>
            <a:r>
              <a:rPr lang="pl-PL" sz="2400" b="1" dirty="0">
                <a:solidFill>
                  <a:srgbClr val="FFFF00"/>
                </a:solidFill>
              </a:rPr>
              <a:t>To tu fala dźwiękowa zostaje zlokalizowana, wyodrębniona, posegregowana, poddana wszelkiej obróbce i analizie, by w końcu zostać zintegrowana i ułożona w znaczeniowe sekwencje i elementy. Część z tych procesów zachodzi podświadomie, a część przy użyciu świadomości, z wykorzystaniem naszych doświadczeń, wiedzy i śladów pamięciowych.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Człowiek słyszy mózgiem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1600" b="1" u="sng" dirty="0">
                <a:solidFill>
                  <a:srgbClr val="FFFF00"/>
                </a:solidFill>
              </a:rPr>
              <a:t>– </a:t>
            </a:r>
          </a:p>
          <a:p>
            <a:endParaRPr lang="pl-PL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457200" y="303291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32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Obraz 6" descr="Znalezione obrazy dla zapytania mózg, kora, ciało modzelowat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71504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CAPD to zespół objawów, ale nie samodzielna jednostka chorobowa</a:t>
            </a:r>
          </a:p>
        </p:txBody>
      </p:sp>
      <p:sp>
        <p:nvSpPr>
          <p:cNvPr id="4098" name="WordArt 2" descr="Wąskie pionowe"/>
          <p:cNvSpPr>
            <a:spLocks noChangeArrowheads="1" noChangeShapeType="1" noTextEdit="1"/>
          </p:cNvSpPr>
          <p:nvPr/>
        </p:nvSpPr>
        <p:spPr bwMode="auto">
          <a:xfrm>
            <a:off x="428596" y="4786322"/>
            <a:ext cx="8358246" cy="157163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endParaRPr lang="pl-PL" sz="18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200" b="1" dirty="0"/>
              <a:t>Problemy z efektywnym korzystaniem ze słuchu jako narzędzia komunikacji i przyswajania informacji</a:t>
            </a:r>
          </a:p>
          <a:p>
            <a:r>
              <a:rPr lang="pl-PL" sz="3200" b="1" dirty="0"/>
              <a:t>Złe rozumienie mowy i utrudniona komunikacja mimo prawidłowej czułości słuchu</a:t>
            </a:r>
          </a:p>
          <a:p>
            <a:r>
              <a:rPr lang="pl-PL" sz="3200" b="1" dirty="0"/>
              <a:t>Nieefektywne przetwarzanie sygnału akustycznego na poziomie pnia mózgu, ośrodków podkorowych i kory mózgowej/ aspekt czasowy: synchronizacja, analiza czasowo - częstotliwościowa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/>
              <a:t>CAPD dotyczy:</a:t>
            </a:r>
            <a:br>
              <a:rPr lang="pl-PL" b="1" u="sng" dirty="0"/>
            </a:b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b="1" dirty="0"/>
              <a:t>30% dzieci z dysleksją </a:t>
            </a:r>
            <a:r>
              <a:rPr lang="pl-PL" dirty="0"/>
              <a:t>(</a:t>
            </a:r>
            <a:r>
              <a:rPr lang="pl-PL" dirty="0" err="1"/>
              <a:t>Dawes</a:t>
            </a:r>
            <a:r>
              <a:rPr lang="pl-PL" dirty="0"/>
              <a:t> P. Bishop D. 2010)</a:t>
            </a:r>
          </a:p>
          <a:p>
            <a:r>
              <a:rPr lang="pl-PL" b="1" dirty="0"/>
              <a:t>50% dzieci z SLI </a:t>
            </a:r>
            <a:r>
              <a:rPr lang="pl-PL" dirty="0"/>
              <a:t>( Ferguson, Hall, </a:t>
            </a:r>
            <a:r>
              <a:rPr lang="pl-PL" dirty="0" err="1"/>
              <a:t>Riley</a:t>
            </a:r>
            <a:r>
              <a:rPr lang="pl-PL" dirty="0"/>
              <a:t>, Moore 2011)</a:t>
            </a:r>
          </a:p>
          <a:p>
            <a:r>
              <a:rPr lang="pl-PL" b="1" dirty="0"/>
              <a:t>50% dzieci z LD </a:t>
            </a:r>
            <a:r>
              <a:rPr lang="pl-PL" dirty="0"/>
              <a:t>(</a:t>
            </a:r>
            <a:r>
              <a:rPr lang="pl-PL" dirty="0" err="1"/>
              <a:t>Sharma</a:t>
            </a:r>
            <a:r>
              <a:rPr lang="pl-PL" dirty="0"/>
              <a:t>, Purdy, </a:t>
            </a:r>
            <a:r>
              <a:rPr lang="pl-PL" dirty="0" err="1"/>
              <a:t>Kelly</a:t>
            </a:r>
            <a:r>
              <a:rPr lang="pl-PL" dirty="0"/>
              <a:t> 2009)</a:t>
            </a:r>
          </a:p>
          <a:p>
            <a:r>
              <a:rPr lang="pl-PL" sz="2000" b="1" dirty="0"/>
              <a:t>U wielu dzieci zaburzenia przetwarzania słuchowego współwystępują z  opóźnieniem rozwoju mowy, z autyzmem.</a:t>
            </a:r>
          </a:p>
        </p:txBody>
      </p:sp>
      <p:sp>
        <p:nvSpPr>
          <p:cNvPr id="3074" name="WordArt 2" descr="Wąskie pionowe"/>
          <p:cNvSpPr>
            <a:spLocks noChangeArrowheads="1" noChangeShapeType="1" noTextEdit="1"/>
          </p:cNvSpPr>
          <p:nvPr/>
        </p:nvSpPr>
        <p:spPr bwMode="auto">
          <a:xfrm>
            <a:off x="714349" y="4357694"/>
            <a:ext cx="8072494" cy="17145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endParaRPr lang="pl-PL" sz="18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399032"/>
          </a:xfrm>
        </p:spPr>
        <p:txBody>
          <a:bodyPr/>
          <a:lstStyle/>
          <a:p>
            <a:pPr algn="ctr"/>
            <a:r>
              <a:rPr lang="pl-PL" b="1" dirty="0"/>
              <a:t>Kiedy CAPD?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Według definicji przyjętej przez ASHA Amerykańskiego Towarzystwa Mowy, Języka i Słuchu, można mówić o zaburzeniach centralnego przetwarzania słuchowego, gdy co najmniej jeden z poniższych procesów słuchowych przebiega nieprawidłowo: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422</TotalTime>
  <Words>1652</Words>
  <Application>Microsoft Office PowerPoint</Application>
  <PresentationFormat>Pokaz na ekranie (4:3)</PresentationFormat>
  <Paragraphs>168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 Black</vt:lpstr>
      <vt:lpstr>Century Gothic</vt:lpstr>
      <vt:lpstr>Times New Roman</vt:lpstr>
      <vt:lpstr>Verdana</vt:lpstr>
      <vt:lpstr>Wingdings 2</vt:lpstr>
      <vt:lpstr>Energetyczny</vt:lpstr>
      <vt:lpstr>      Centralne zaburzenia przetwarzania słuchowego</vt:lpstr>
      <vt:lpstr>CAPD</vt:lpstr>
      <vt:lpstr>CAPD - definicja</vt:lpstr>
      <vt:lpstr>Układ słuchowy</vt:lpstr>
      <vt:lpstr>Układ słuchowy ośrodkowy (centralny)</vt:lpstr>
      <vt:lpstr>Człowiek słyszy mózgiem</vt:lpstr>
      <vt:lpstr>CAPD to zespół objawów, ale nie samodzielna jednostka chorobowa</vt:lpstr>
      <vt:lpstr>CAPD dotyczy: </vt:lpstr>
      <vt:lpstr>Kiedy CAPD?</vt:lpstr>
      <vt:lpstr>Kiedy CAPD?</vt:lpstr>
      <vt:lpstr>Podtypy kliniczne APD</vt:lpstr>
      <vt:lpstr>Podtypy kliniczne APD </vt:lpstr>
      <vt:lpstr>Kiedy można stwierdzić APD?</vt:lpstr>
      <vt:lpstr>Przyczyny APD</vt:lpstr>
      <vt:lpstr>Przyczyny APD</vt:lpstr>
      <vt:lpstr>Przyczyny APD</vt:lpstr>
      <vt:lpstr>Przyczyny APD</vt:lpstr>
      <vt:lpstr>Współzależności między procesami niezbędnymi do rozumienia mowy</vt:lpstr>
      <vt:lpstr>Zakres trudności u dzieci z APD</vt:lpstr>
      <vt:lpstr>Zakres trudności dzieci z APD</vt:lpstr>
      <vt:lpstr>Diagnostyka</vt:lpstr>
      <vt:lpstr>Trening wyższych funkcji słuchowych</vt:lpstr>
      <vt:lpstr>Trening wyższych funkcji słuchowych</vt:lpstr>
      <vt:lpstr>Treningi zajęciowe</vt:lpstr>
      <vt:lpstr>Znaczenie treningu słuchu  w terapii logopedycznej</vt:lpstr>
      <vt:lpstr>Ogólne zasady postępowania z dzieckiem z APD</vt:lpstr>
      <vt:lpstr>Trening słuchu - literatura</vt:lpstr>
      <vt:lpstr>Ćwiczenia i zabawy słuchowe</vt:lpstr>
      <vt:lpstr>Ćwiczenia i zabawy słuchowe</vt:lpstr>
      <vt:lpstr>Ćwiczenia i zabawy słuchowe</vt:lpstr>
      <vt:lpstr>Ćwiczenia i zabawy słuchowe</vt:lpstr>
      <vt:lpstr>Ćwiczenia i zabawy słuchowe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„Uczymy się nie dla szkoły, lecz dla ŻYCIA” Seneka Młodszy</dc:title>
  <dc:creator>Ełżbieta Giemza</dc:creator>
  <cp:lastModifiedBy>Elżbieta Giemza</cp:lastModifiedBy>
  <cp:revision>57</cp:revision>
  <dcterms:created xsi:type="dcterms:W3CDTF">2017-09-20T15:58:45Z</dcterms:created>
  <dcterms:modified xsi:type="dcterms:W3CDTF">2020-05-22T07:00:47Z</dcterms:modified>
</cp:coreProperties>
</file>